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308" r:id="rId3"/>
    <p:sldId id="305" r:id="rId4"/>
    <p:sldId id="306" r:id="rId5"/>
    <p:sldId id="309" r:id="rId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423" userDrawn="1">
          <p15:clr>
            <a:srgbClr val="A4A3A4"/>
          </p15:clr>
        </p15:guide>
        <p15:guide id="3" pos="7257" userDrawn="1">
          <p15:clr>
            <a:srgbClr val="A4A3A4"/>
          </p15:clr>
        </p15:guide>
        <p15:guide id="4" orient="horz" pos="4144" userDrawn="1">
          <p15:clr>
            <a:srgbClr val="A4A3A4"/>
          </p15:clr>
        </p15:guide>
        <p15:guide id="5" pos="4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003366"/>
    <a:srgbClr val="990000"/>
    <a:srgbClr val="000066"/>
    <a:srgbClr val="333399"/>
    <a:srgbClr val="33CCCC"/>
    <a:srgbClr val="CC0000"/>
    <a:srgbClr val="00CCFF"/>
    <a:srgbClr val="99FFCC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73342" autoAdjust="0"/>
  </p:normalViewPr>
  <p:slideViewPr>
    <p:cSldViewPr showGuides="1">
      <p:cViewPr varScale="1">
        <p:scale>
          <a:sx n="67" d="100"/>
          <a:sy n="67" d="100"/>
        </p:scale>
        <p:origin x="1494" y="90"/>
      </p:cViewPr>
      <p:guideLst>
        <p:guide orient="horz" pos="4156"/>
        <p:guide pos="423"/>
        <p:guide pos="7257"/>
        <p:guide orient="horz" pos="4144"/>
        <p:guide pos="4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65CEE-38AE-4DA0-B91D-010D470C3C3C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EEBF5-3012-460F-964E-DE2B08F26C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25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EEBF5-3012-460F-964E-DE2B08F26C1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530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EBF5-3012-460F-964E-DE2B08F26C1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738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EBF5-3012-460F-964E-DE2B08F26C1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114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EBF5-3012-460F-964E-DE2B08F26C1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684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EBF5-3012-460F-964E-DE2B08F26C1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454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D607-23C0-400F-B726-73C856370EFA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038F-7A18-4E1F-AD7E-0608288AB6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452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D607-23C0-400F-B726-73C856370EFA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038F-7A18-4E1F-AD7E-0608288AB6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28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D607-23C0-400F-B726-73C856370EFA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038F-7A18-4E1F-AD7E-0608288AB6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01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D607-23C0-400F-B726-73C856370EFA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038F-7A18-4E1F-AD7E-0608288AB6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25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D607-23C0-400F-B726-73C856370EFA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038F-7A18-4E1F-AD7E-0608288AB6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31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D607-23C0-400F-B726-73C856370EFA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038F-7A18-4E1F-AD7E-0608288AB6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093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D607-23C0-400F-B726-73C856370EFA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038F-7A18-4E1F-AD7E-0608288AB6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17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D607-23C0-400F-B726-73C856370EFA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038F-7A18-4E1F-AD7E-0608288AB6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952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D607-23C0-400F-B726-73C856370EFA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038F-7A18-4E1F-AD7E-0608288AB6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66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D607-23C0-400F-B726-73C856370EFA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038F-7A18-4E1F-AD7E-0608288AB6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39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D607-23C0-400F-B726-73C856370EFA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038F-7A18-4E1F-AD7E-0608288AB6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7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1D607-23C0-400F-B726-73C856370EFA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8038F-7A18-4E1F-AD7E-0608288AB6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98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56000" y="261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0" y="5893613"/>
            <a:ext cx="12178065" cy="964385"/>
            <a:chOff x="0" y="5774404"/>
            <a:chExt cx="12178065" cy="1083596"/>
          </a:xfrm>
        </p:grpSpPr>
        <p:pic>
          <p:nvPicPr>
            <p:cNvPr id="2" name="Picture 2" descr="https://image.freepik.com/free-vector/green-background-with-geometric-shapes_1055-2014.jpg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972" b="33214"/>
            <a:stretch/>
          </p:blipFill>
          <p:spPr bwMode="auto">
            <a:xfrm>
              <a:off x="0" y="5774405"/>
              <a:ext cx="5962650" cy="1083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s://image.freepik.com/free-vector/green-background-with-geometric-shapes_1055-2014.jpg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972" b="33214"/>
            <a:stretch/>
          </p:blipFill>
          <p:spPr bwMode="auto">
            <a:xfrm>
              <a:off x="5962650" y="5774404"/>
              <a:ext cx="6215415" cy="1083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952464" y="1857364"/>
            <a:ext cx="981835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dirty="0" smtClean="0">
                <a:ln w="1905"/>
                <a:solidFill>
                  <a:srgbClr val="2F596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ВКЛАД АССОЦИАЦИИ </a:t>
            </a:r>
          </a:p>
          <a:p>
            <a:pPr algn="ctr"/>
            <a:r>
              <a:rPr lang="ru-RU" altLang="ru-RU" sz="3200" b="1" dirty="0" smtClean="0">
                <a:ln w="1905"/>
                <a:solidFill>
                  <a:srgbClr val="2F596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РАЗВИТИЕ ИНСТИТУТА  КЛАССНЫХ РУКОВОДИТЕЛЕЙ В СИСТЕМЕ ОБРАЗОВАНИЯ ГОРОДА МОСКВЫ</a:t>
            </a:r>
          </a:p>
          <a:p>
            <a:pPr algn="ctr"/>
            <a:endParaRPr lang="ru-RU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8" name="Picture 4" descr="https://akr.gppc.ru/wp-content/uploads/2017/08/ak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054"/>
            <a:ext cx="68389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46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6"/>
            <a:ext cx="12295586" cy="6858000"/>
          </a:xfrm>
          <a:prstGeom prst="rect">
            <a:avLst/>
          </a:prstGeom>
        </p:spPr>
      </p:pic>
      <p:pic>
        <p:nvPicPr>
          <p:cNvPr id="20" name="Picture 4" descr="https://akr.gppc.ru/wp-content/uploads/2017/08/ak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053"/>
            <a:ext cx="4787181" cy="144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630357" y="63137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2</a:t>
            </a:r>
          </a:p>
        </p:txBody>
      </p:sp>
      <p:pic>
        <p:nvPicPr>
          <p:cNvPr id="32" name="Picture 12" descr="http://wfarm1.dataknet.com/static/resources/icons/set82/17858004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23" y="5390736"/>
            <a:ext cx="1476000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ch1114z.mskobr.ru/images/simvol_4%281%2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16" y="5857892"/>
            <a:ext cx="2500330" cy="822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28" y="5643578"/>
            <a:ext cx="1425654" cy="1042239"/>
          </a:xfrm>
          <a:prstGeom prst="rect">
            <a:avLst/>
          </a:prstGeom>
        </p:spPr>
      </p:pic>
      <p:pic>
        <p:nvPicPr>
          <p:cNvPr id="24" name="Picture 2" descr="http://www.news-butovo.ru/wp-content/uploads/2017/03/logo_GPPT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282" y="5715016"/>
            <a:ext cx="2686805" cy="93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010448" y="428604"/>
            <a:ext cx="7181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АССОЦИАЦИИ КЛАССНЫХ РУКОВОДИТЕЛЕЙ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test1.mioo.ru/images/logo2018(1)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96264" y="5643578"/>
            <a:ext cx="1785950" cy="1075215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881422" y="1285860"/>
            <a:ext cx="72152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Объединение юридических и физических лиц для использования достижений классных руководителей образовательных организаций в совершенствовании профессиональной деятельности в области воспитания и управления качеством образования</a:t>
            </a:r>
          </a:p>
          <a:p>
            <a:pPr algn="ctr"/>
            <a:endParaRPr lang="ru-RU" sz="3200" dirty="0"/>
          </a:p>
        </p:txBody>
      </p:sp>
      <p:pic>
        <p:nvPicPr>
          <p:cNvPr id="28" name="Picture 6" descr="http://www.dagmintrud.ru/upload/iblock/366/36627a264eb02e594e235092ce117521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8084" y="1643050"/>
            <a:ext cx="3478960" cy="2714644"/>
          </a:xfrm>
          <a:prstGeom prst="rect">
            <a:avLst/>
          </a:prstGeom>
          <a:noFill/>
        </p:spPr>
      </p:pic>
      <p:pic>
        <p:nvPicPr>
          <p:cNvPr id="33" name="target (2).png" descr="target (2).png">
            <a:extLst>
              <a:ext uri="{FF2B5EF4-FFF2-40B4-BE49-F238E27FC236}">
                <a16:creationId xmlns:a16="http://schemas.microsoft.com/office/drawing/2014/main" xmlns="" id="{62802957-25C6-4D42-8533-4D4145B927B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3809984" y="1000108"/>
            <a:ext cx="1000132" cy="10001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51357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548" y="8736"/>
            <a:ext cx="12272548" cy="6858000"/>
          </a:xfrm>
          <a:prstGeom prst="rect">
            <a:avLst/>
          </a:prstGeom>
        </p:spPr>
      </p:pic>
      <p:pic>
        <p:nvPicPr>
          <p:cNvPr id="20" name="Picture 4" descr="https://akr.gppc.ru/wp-content/uploads/2017/08/ak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7181" cy="144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24592" y="625262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8546" y="428604"/>
            <a:ext cx="9681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Ассоциации классных руководителей</a:t>
            </a:r>
            <a:endParaRPr lang="ru-RU" sz="2000" b="1" cap="al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networking.png" descr="networking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09522" y="2428868"/>
            <a:ext cx="642942" cy="642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8036" y="0"/>
                  <a:pt x="5270" y="1053"/>
                  <a:pt x="3162" y="3162"/>
                </a:cubicBezTo>
                <a:cubicBezTo>
                  <a:pt x="1053" y="5270"/>
                  <a:pt x="0" y="8036"/>
                  <a:pt x="0" y="10800"/>
                </a:cubicBezTo>
                <a:cubicBezTo>
                  <a:pt x="0" y="13564"/>
                  <a:pt x="1053" y="16326"/>
                  <a:pt x="3162" y="18435"/>
                </a:cubicBezTo>
                <a:cubicBezTo>
                  <a:pt x="5270" y="20544"/>
                  <a:pt x="8036" y="21600"/>
                  <a:pt x="10800" y="21600"/>
                </a:cubicBezTo>
                <a:cubicBezTo>
                  <a:pt x="13564" y="21600"/>
                  <a:pt x="16326" y="20544"/>
                  <a:pt x="18435" y="18435"/>
                </a:cubicBezTo>
                <a:cubicBezTo>
                  <a:pt x="20544" y="16326"/>
                  <a:pt x="21600" y="13564"/>
                  <a:pt x="21600" y="10800"/>
                </a:cubicBezTo>
                <a:cubicBezTo>
                  <a:pt x="21600" y="8036"/>
                  <a:pt x="20544" y="5270"/>
                  <a:pt x="18435" y="3162"/>
                </a:cubicBezTo>
                <a:cubicBezTo>
                  <a:pt x="16326" y="1053"/>
                  <a:pt x="13564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" name="village.png" descr="village.png"/>
          <p:cNvPicPr>
            <a:picLocks noChangeAspect="1"/>
          </p:cNvPicPr>
          <p:nvPr/>
        </p:nvPicPr>
        <p:blipFill>
          <a:blip r:embed="rId6" cstate="print">
            <a:extLst/>
          </a:blip>
          <a:srcRect t="821" b="3"/>
          <a:stretch>
            <a:fillRect/>
          </a:stretch>
        </p:blipFill>
        <p:spPr>
          <a:xfrm>
            <a:off x="309522" y="3571876"/>
            <a:ext cx="642943" cy="637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8036" y="0"/>
                  <a:pt x="5270" y="1062"/>
                  <a:pt x="3162" y="3188"/>
                </a:cubicBezTo>
                <a:cubicBezTo>
                  <a:pt x="1053" y="5315"/>
                  <a:pt x="0" y="8104"/>
                  <a:pt x="0" y="10891"/>
                </a:cubicBezTo>
                <a:cubicBezTo>
                  <a:pt x="0" y="13678"/>
                  <a:pt x="1053" y="16463"/>
                  <a:pt x="3162" y="18589"/>
                </a:cubicBezTo>
                <a:cubicBezTo>
                  <a:pt x="4779" y="20220"/>
                  <a:pt x="6783" y="21220"/>
                  <a:pt x="8875" y="21600"/>
                </a:cubicBezTo>
                <a:lnTo>
                  <a:pt x="12721" y="21600"/>
                </a:lnTo>
                <a:cubicBezTo>
                  <a:pt x="14814" y="21220"/>
                  <a:pt x="16818" y="20220"/>
                  <a:pt x="18435" y="18589"/>
                </a:cubicBezTo>
                <a:cubicBezTo>
                  <a:pt x="20544" y="16463"/>
                  <a:pt x="21600" y="13678"/>
                  <a:pt x="21600" y="10891"/>
                </a:cubicBezTo>
                <a:cubicBezTo>
                  <a:pt x="21600" y="8104"/>
                  <a:pt x="20544" y="5315"/>
                  <a:pt x="18435" y="3188"/>
                </a:cubicBezTo>
                <a:cubicBezTo>
                  <a:pt x="16326" y="1062"/>
                  <a:pt x="13564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8" name="TextBox 17"/>
          <p:cNvSpPr txBox="1"/>
          <p:nvPr/>
        </p:nvSpPr>
        <p:spPr>
          <a:xfrm>
            <a:off x="1023902" y="1571612"/>
            <a:ext cx="1064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2F7DAC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повышение качества образования обучающихся московских школ</a:t>
            </a:r>
          </a:p>
          <a:p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952464" y="2214554"/>
            <a:ext cx="110014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2F7DAC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изучение современных тенденций в развитии сферы воспитания и распространение лучших практик классного руководства в образовательных организациях города</a:t>
            </a:r>
          </a:p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52464" y="3571876"/>
            <a:ext cx="11072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2400" dirty="0" smtClean="0">
                <a:solidFill>
                  <a:srgbClr val="2F7DAC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повышение общественного престижа и значимости деятельности   классных руководителей</a:t>
            </a:r>
          </a:p>
        </p:txBody>
      </p:sp>
      <p:pic>
        <p:nvPicPr>
          <p:cNvPr id="22" name="graduates (1).png" descr="graduates (1)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309522" y="1571612"/>
            <a:ext cx="642942" cy="64294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extBox 22"/>
          <p:cNvSpPr txBox="1"/>
          <p:nvPr/>
        </p:nvSpPr>
        <p:spPr>
          <a:xfrm>
            <a:off x="1023902" y="4429132"/>
            <a:ext cx="1064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2F7DAC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развитие межрегионального сотрудничества в сфере классного руководства</a:t>
            </a:r>
            <a:endParaRPr lang="ru-RU" dirty="0"/>
          </a:p>
        </p:txBody>
      </p:sp>
      <p:pic>
        <p:nvPicPr>
          <p:cNvPr id="25" name="classroom (1).png" descr="classroom (1).png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309522" y="4500570"/>
            <a:ext cx="658223" cy="65822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1095340" y="5572140"/>
            <a:ext cx="1071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2F7DAC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организация взаимодействия с профессиональными ассоциациями</a:t>
            </a:r>
          </a:p>
        </p:txBody>
      </p:sp>
      <p:pic>
        <p:nvPicPr>
          <p:cNvPr id="27" name="Picture 12" descr="http://wfarm1.dataknet.com/static/resources/icons/set82/17858004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84" y="5429264"/>
            <a:ext cx="785818" cy="78581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279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ttps://akr.gppc.ru/wp-content/uploads/2017/08/ak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053"/>
            <a:ext cx="4787181" cy="144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24592" y="625262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4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24431" y="245745"/>
            <a:ext cx="7368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СОБЫТИЙ АССОЦИАЦИИ </a:t>
            </a: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2018-2019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3" name="Picture 1" descr="C:\Users\FokinaII\Desktop\Лифлет — внутр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084" y="1073993"/>
            <a:ext cx="8239140" cy="5784007"/>
          </a:xfrm>
          <a:prstGeom prst="rect">
            <a:avLst/>
          </a:prstGeom>
          <a:noFill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F014B40-0DBD-4653-888A-2268061E35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2" b="30635"/>
          <a:stretch/>
        </p:blipFill>
        <p:spPr>
          <a:xfrm>
            <a:off x="8453454" y="2786058"/>
            <a:ext cx="3563328" cy="212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69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" y="0"/>
            <a:ext cx="12192000" cy="6858000"/>
          </a:xfrm>
          <a:prstGeom prst="rect">
            <a:avLst/>
          </a:prstGeom>
        </p:spPr>
      </p:pic>
      <p:pic>
        <p:nvPicPr>
          <p:cNvPr id="20" name="Picture 4" descr="https://akr.gppc.ru/wp-content/uploads/2017/08/ak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78" y="-191441"/>
            <a:ext cx="6554143" cy="198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7754" y="3206989"/>
            <a:ext cx="24507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3366"/>
                </a:solidFill>
              </a:rPr>
              <a:t>https://akr.gppc.ru</a:t>
            </a:r>
            <a:endParaRPr lang="ru-RU" sz="2000" b="1" dirty="0">
              <a:solidFill>
                <a:srgbClr val="003366"/>
              </a:solidFill>
            </a:endParaRPr>
          </a:p>
        </p:txBody>
      </p:sp>
      <p:pic>
        <p:nvPicPr>
          <p:cNvPr id="3076" name="Picture 4" descr="http://xn--80ablbaanka7beun6ae4de9e.xn--p1ai/image.html?format=raw&amp;id=243&amp;type=im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665" y="3826400"/>
            <a:ext cx="1107483" cy="110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424592" y="625262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5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000">
            <a:off x="1403917" y="2628152"/>
            <a:ext cx="2573041" cy="357001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55064" y="1446822"/>
            <a:ext cx="4002871" cy="18329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101" y="1407996"/>
            <a:ext cx="922699" cy="9226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6946" y="798983"/>
            <a:ext cx="3866069" cy="5316781"/>
          </a:xfrm>
          <a:prstGeom prst="rect">
            <a:avLst/>
          </a:prstGeom>
        </p:spPr>
      </p:pic>
      <p:pic>
        <p:nvPicPr>
          <p:cNvPr id="3082" name="Picture 10" descr="http://vb6ykw2twb15uf9341ls5n11.wpengine.netdna-cdn.com/wp-content/uploads/2016/12/ISHI28-Social-Media-icons-FACEBOOK-300x3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24" y="3906375"/>
            <a:ext cx="1111202" cy="111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024431" y="245745"/>
            <a:ext cx="73687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3577266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3949</TotalTime>
  <Words>105</Words>
  <Application>Microsoft Office PowerPoint</Application>
  <PresentationFormat>Широкоэкранный</PresentationFormat>
  <Paragraphs>23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Helvetica Neue Medium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AO VDNH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Линевская Наталья Петровна</dc:creator>
  <cp:lastModifiedBy>Марина Алексеевна Васильева</cp:lastModifiedBy>
  <cp:revision>271</cp:revision>
  <cp:lastPrinted>2017-05-10T11:29:01Z</cp:lastPrinted>
  <dcterms:created xsi:type="dcterms:W3CDTF">2017-05-02T07:05:04Z</dcterms:created>
  <dcterms:modified xsi:type="dcterms:W3CDTF">2018-06-13T09:27:38Z</dcterms:modified>
</cp:coreProperties>
</file>