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304" r:id="rId3"/>
    <p:sldId id="299" r:id="rId4"/>
    <p:sldId id="300" r:id="rId5"/>
    <p:sldId id="305" r:id="rId6"/>
    <p:sldId id="302" r:id="rId7"/>
    <p:sldId id="306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96C"/>
    <a:srgbClr val="CBC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2" autoAdjust="0"/>
    <p:restoredTop sz="94685"/>
  </p:normalViewPr>
  <p:slideViewPr>
    <p:cSldViewPr snapToGrid="0">
      <p:cViewPr>
        <p:scale>
          <a:sx n="100" d="100"/>
          <a:sy n="100" d="100"/>
        </p:scale>
        <p:origin x="600" y="-256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18F7C-DF1C-CB40-A353-5889BCA197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D1C0-7AE6-574D-9B1A-AF6DFB3CC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1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826" y="3042659"/>
            <a:ext cx="1018222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3400" b="1" cap="all" dirty="0" smtClean="0">
                <a:solidFill>
                  <a:srgbClr val="2F596C"/>
                </a:solidFill>
              </a:rPr>
              <a:t>оплата труда директора как способ повышения мотивации на результат</a:t>
            </a:r>
            <a:endParaRPr lang="ru-RU" sz="3400" b="1" cap="all" dirty="0">
              <a:solidFill>
                <a:srgbClr val="2F596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852" y="4770571"/>
            <a:ext cx="2911187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rgbClr val="2F59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Муратов А.В.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897" y="1373000"/>
            <a:ext cx="10043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Должностной оклад директора в 2015-2017 годы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488" y="3370831"/>
            <a:ext cx="2994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Должностной оклад 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21188" y="2939943"/>
            <a:ext cx="3354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Средняя заработная плата педагогических работников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58793" y="3370831"/>
            <a:ext cx="2874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Коэффициент кратности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662" y="3511682"/>
            <a:ext cx="39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=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65574" y="3544139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en-US" sz="2800" b="1" dirty="0" smtClean="0"/>
              <a:t>x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2794" y="452387"/>
            <a:ext cx="6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713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897" y="1267919"/>
            <a:ext cx="10043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Должностной оклад </a:t>
            </a:r>
            <a:r>
              <a:rPr lang="ru-RU" sz="3200" b="1" dirty="0" smtClean="0"/>
              <a:t>директора на 2018-2020 годы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257" y="3434331"/>
            <a:ext cx="2994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Должностной оклад 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8603" y="2572555"/>
            <a:ext cx="4014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Средняя заработная плата 50% педагогических работников с наименьшей заработной платой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0562" y="3434331"/>
            <a:ext cx="2874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Коэффициент кратности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1431" y="3575182"/>
            <a:ext cx="39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=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88681" y="3649774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en-US" sz="2800" b="1" dirty="0" smtClean="0"/>
              <a:t>x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2794" y="452387"/>
            <a:ext cx="6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445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2794" y="452387"/>
            <a:ext cx="6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6172" y="1107527"/>
            <a:ext cx="10043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Коэффициент кратности на 2018-2020 годы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1896" y="6001251"/>
            <a:ext cx="9199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Применение коэффициентов 2 и 3 в отношении  детей-инвалидов!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17741"/>
              </p:ext>
            </p:extLst>
          </p:nvPr>
        </p:nvGraphicFramePr>
        <p:xfrm>
          <a:off x="1203475" y="2163160"/>
          <a:ext cx="10229319" cy="371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591"/>
                <a:gridCol w="1136591"/>
                <a:gridCol w="1136591"/>
                <a:gridCol w="1136591"/>
                <a:gridCol w="1136591"/>
                <a:gridCol w="1136591"/>
                <a:gridCol w="1136591"/>
                <a:gridCol w="1136591"/>
                <a:gridCol w="1136591"/>
              </a:tblGrid>
              <a:tr h="49436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49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Количество обучающихся, человек</a:t>
                      </a: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8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&gt;5000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4000 -4999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3000 - 3999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2000 - 2999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1000 - 1999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500 - 999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&lt;500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Баллы рейтинга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&gt;300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4,0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201-300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135-200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90-134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3,0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60-89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40-59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1,9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&lt;40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2,0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1,9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1,8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1,7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Times New Roman" charset="0"/>
                          <a:sym typeface="Helvetica" charset="0"/>
                        </a:rPr>
                        <a:t>1,6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2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32794" y="452387"/>
            <a:ext cx="6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8424" y="3859972"/>
            <a:ext cx="2994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Размер ежемесячной премии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3156" y="3476931"/>
            <a:ext cx="3354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Объем поступлений от приносящей доход деятельности (без учета аренды)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05417" y="4075416"/>
            <a:ext cx="2990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3,75%     /    12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81630" y="4048670"/>
            <a:ext cx="39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=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12841" y="4079447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en-US" sz="2800" b="1" dirty="0" smtClean="0"/>
              <a:t>x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51896" y="1169800"/>
            <a:ext cx="10043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Премия директора за </a:t>
            </a:r>
            <a:r>
              <a:rPr lang="ru-RU" sz="3200" b="1" dirty="0" smtClean="0"/>
              <a:t>организацию максимального удовлетворения образовательных </a:t>
            </a:r>
            <a:r>
              <a:rPr lang="ru-RU" sz="3200" b="1" dirty="0" smtClean="0"/>
              <a:t>потребностей жителей города </a:t>
            </a:r>
            <a:r>
              <a:rPr lang="ru-RU" sz="3200" b="1" dirty="0" smtClean="0"/>
              <a:t>Москвы</a:t>
            </a:r>
            <a:r>
              <a:rPr lang="ru-RU" sz="3200" b="1" dirty="0"/>
              <a:t> </a:t>
            </a:r>
            <a:r>
              <a:rPr lang="ru-RU" sz="3200" b="1" dirty="0" smtClean="0"/>
              <a:t>в </a:t>
            </a:r>
            <a:r>
              <a:rPr lang="ru-RU" sz="3200" b="1" dirty="0" smtClean="0"/>
              <a:t>2015-2017 годы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1073" y="5934591"/>
            <a:ext cx="498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 - </a:t>
            </a:r>
            <a:r>
              <a:rPr lang="ru-RU" b="1" dirty="0" smtClean="0"/>
              <a:t>применяется ежегодное снижение процента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39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2794" y="452387"/>
            <a:ext cx="6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9994" y="1031709"/>
            <a:ext cx="10043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Премия директора за </a:t>
            </a:r>
            <a:r>
              <a:rPr lang="ru-RU" sz="3200" b="1" dirty="0" smtClean="0"/>
              <a:t>организацию </a:t>
            </a:r>
            <a:r>
              <a:rPr lang="ru-RU" sz="3200" b="1" dirty="0"/>
              <a:t>максимального удовлетворения образовательных потребностей жителей города Москвы на </a:t>
            </a:r>
            <a:r>
              <a:rPr lang="ru-RU" sz="3200" b="1" dirty="0" smtClean="0"/>
              <a:t>2018-2020 годы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8424" y="3859972"/>
            <a:ext cx="2994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Размер ежемесячной премии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70482" y="3429083"/>
            <a:ext cx="3354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Объем поступлений от приносящей доход деятельности (без учета аренды)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18429" y="3613749"/>
            <a:ext cx="2199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Процент для расчета</a:t>
            </a:r>
          </a:p>
          <a:p>
            <a:pPr algn="ctr"/>
            <a:r>
              <a:rPr lang="ru-RU" sz="2800" b="1" dirty="0" smtClean="0"/>
              <a:t>премии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3113" y="4044637"/>
            <a:ext cx="39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=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67666" y="4044637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en-US" sz="2800" b="1" dirty="0" smtClean="0"/>
              <a:t>x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9604" y="4044637"/>
            <a:ext cx="1991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/>
              <a:t>/     12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369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2794" y="452387"/>
            <a:ext cx="6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57448"/>
              </p:ext>
            </p:extLst>
          </p:nvPr>
        </p:nvGraphicFramePr>
        <p:xfrm>
          <a:off x="2144835" y="2781083"/>
          <a:ext cx="7578642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605"/>
                <a:gridCol w="1557337"/>
                <a:gridCol w="1614488"/>
                <a:gridCol w="17002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Отношение поступлений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от приносящей доход деятельности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(без учета аренды) к субсидии на гос. задание, 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2018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&gt;20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3,75%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3,50%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3,25%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3,50%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3,25%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3,25%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2,75%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2,75%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2,50%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2694" y="1336509"/>
            <a:ext cx="10043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Процент для расчета премии на 2018-2020 годы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05496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297</Words>
  <Application>Microsoft Macintosh PowerPoint</Application>
  <PresentationFormat>Широкоэкранный</PresentationFormat>
  <Paragraphs>123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Cambria Math</vt:lpstr>
      <vt:lpstr>Helvetica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Владимирович Александр</cp:lastModifiedBy>
  <cp:revision>261</cp:revision>
  <cp:lastPrinted>2016-05-25T09:17:13Z</cp:lastPrinted>
  <dcterms:created xsi:type="dcterms:W3CDTF">2015-08-25T07:26:16Z</dcterms:created>
  <dcterms:modified xsi:type="dcterms:W3CDTF">2017-12-06T08:02:14Z</dcterms:modified>
</cp:coreProperties>
</file>